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6" r:id="rId5"/>
    <p:sldId id="268" r:id="rId6"/>
    <p:sldId id="276" r:id="rId7"/>
    <p:sldId id="267" r:id="rId8"/>
    <p:sldId id="275" r:id="rId9"/>
    <p:sldId id="270" r:id="rId10"/>
    <p:sldId id="271" r:id="rId11"/>
    <p:sldId id="272" r:id="rId12"/>
    <p:sldId id="277" r:id="rId13"/>
    <p:sldId id="279" r:id="rId14"/>
    <p:sldId id="27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E86C3B-0ED0-4267-92B5-089A607D1AF4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5E9BE6-9852-4A28-B3BE-801D76AF52A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/>
        </a:p>
      </dgm:t>
    </dgm:pt>
    <dgm:pt modelId="{B4C4B407-480D-4F15-8C68-E894E8808E01}" type="parTrans" cxnId="{22164E1C-0DE5-4FFB-AF31-BF05334C0299}">
      <dgm:prSet/>
      <dgm:spPr/>
      <dgm:t>
        <a:bodyPr/>
        <a:lstStyle/>
        <a:p>
          <a:endParaRPr lang="en-US"/>
        </a:p>
      </dgm:t>
    </dgm:pt>
    <dgm:pt modelId="{FA57C7C2-B981-40C5-A8E7-60E3D3E7E25A}" type="sibTrans" cxnId="{22164E1C-0DE5-4FFB-AF31-BF05334C0299}">
      <dgm:prSet/>
      <dgm:spPr/>
      <dgm:t>
        <a:bodyPr/>
        <a:lstStyle/>
        <a:p>
          <a:endParaRPr lang="en-US"/>
        </a:p>
      </dgm:t>
    </dgm:pt>
    <dgm:pt modelId="{3F5A9FF0-887E-4014-8277-814AF35B053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Usefulness: </a:t>
          </a:r>
        </a:p>
      </dgm:t>
    </dgm:pt>
    <dgm:pt modelId="{09356028-DABE-4DC5-A529-2C0E4C3CD55F}" type="parTrans" cxnId="{0C7376F3-2E55-4651-B79F-A0C9389E2EB1}">
      <dgm:prSet/>
      <dgm:spPr/>
      <dgm:t>
        <a:bodyPr/>
        <a:lstStyle/>
        <a:p>
          <a:endParaRPr lang="en-US"/>
        </a:p>
      </dgm:t>
    </dgm:pt>
    <dgm:pt modelId="{6341089E-3010-43CD-8236-FDBB09BA47C0}" type="sibTrans" cxnId="{0C7376F3-2E55-4651-B79F-A0C9389E2EB1}">
      <dgm:prSet/>
      <dgm:spPr/>
      <dgm:t>
        <a:bodyPr/>
        <a:lstStyle/>
        <a:p>
          <a:endParaRPr lang="en-US"/>
        </a:p>
      </dgm:t>
    </dgm:pt>
    <dgm:pt modelId="{2EC4DA18-1A62-4F25-93D7-25D5B0EAA5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Glean the most current information and data about a company’s revenue, strategic direction, etc., directly from company leadership</a:t>
          </a:r>
        </a:p>
      </dgm:t>
    </dgm:pt>
    <dgm:pt modelId="{2EAE3BE2-8D7D-4A2A-B877-7F6BC380B9DF}" type="parTrans" cxnId="{8A2FF610-9ADE-4ABE-8D3D-078E134BF48B}">
      <dgm:prSet/>
      <dgm:spPr/>
      <dgm:t>
        <a:bodyPr/>
        <a:lstStyle/>
        <a:p>
          <a:endParaRPr lang="en-US"/>
        </a:p>
      </dgm:t>
    </dgm:pt>
    <dgm:pt modelId="{795DE004-A195-40BB-905C-658E633D6030}" type="sibTrans" cxnId="{8A2FF610-9ADE-4ABE-8D3D-078E134BF48B}">
      <dgm:prSet/>
      <dgm:spPr/>
      <dgm:t>
        <a:bodyPr/>
        <a:lstStyle/>
        <a:p>
          <a:endParaRPr lang="en-US"/>
        </a:p>
      </dgm:t>
    </dgm:pt>
    <dgm:pt modelId="{07B5105C-461B-42E6-AEE9-897E01F96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See how  the company is proactive/ reactive positioning themselves “optics”/ “spin”</a:t>
          </a:r>
        </a:p>
      </dgm:t>
    </dgm:pt>
    <dgm:pt modelId="{F627D036-F755-45F7-963F-6DA19EC01045}" type="parTrans" cxnId="{DD0FC02E-7E38-40F9-B9D3-B818FE937998}">
      <dgm:prSet/>
      <dgm:spPr/>
      <dgm:t>
        <a:bodyPr/>
        <a:lstStyle/>
        <a:p>
          <a:endParaRPr lang="en-US"/>
        </a:p>
      </dgm:t>
    </dgm:pt>
    <dgm:pt modelId="{152234E0-F725-40CF-B105-A432F0968B0D}" type="sibTrans" cxnId="{DD0FC02E-7E38-40F9-B9D3-B818FE937998}">
      <dgm:prSet/>
      <dgm:spPr/>
      <dgm:t>
        <a:bodyPr/>
        <a:lstStyle/>
        <a:p>
          <a:endParaRPr lang="en-US"/>
        </a:p>
      </dgm:t>
    </dgm:pt>
    <dgm:pt modelId="{AA68E691-2A86-4FC8-95FF-1DAC778BAA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Discover what issues analyst are probing via their questions to determine what those in industry think are key to understanding the performance of the company</a:t>
          </a:r>
        </a:p>
      </dgm:t>
    </dgm:pt>
    <dgm:pt modelId="{15572850-19CA-4BE1-98A6-06DA23AA3520}" type="parTrans" cxnId="{C6FAE3E9-061C-4B0E-9975-695FA90271ED}">
      <dgm:prSet/>
      <dgm:spPr/>
      <dgm:t>
        <a:bodyPr/>
        <a:lstStyle/>
        <a:p>
          <a:endParaRPr lang="en-US"/>
        </a:p>
      </dgm:t>
    </dgm:pt>
    <dgm:pt modelId="{3F9E4A62-1677-462B-83FB-B0E871A942A0}" type="sibTrans" cxnId="{C6FAE3E9-061C-4B0E-9975-695FA90271ED}">
      <dgm:prSet/>
      <dgm:spPr/>
      <dgm:t>
        <a:bodyPr/>
        <a:lstStyle/>
        <a:p>
          <a:endParaRPr lang="en-US"/>
        </a:p>
      </dgm:t>
    </dgm:pt>
    <dgm:pt modelId="{5343D721-0C0D-4FF3-A7C9-B60827072F07}" type="pres">
      <dgm:prSet presAssocID="{6DE86C3B-0ED0-4267-92B5-089A607D1AF4}" presName="root" presStyleCnt="0">
        <dgm:presLayoutVars>
          <dgm:dir/>
          <dgm:resizeHandles val="exact"/>
        </dgm:presLayoutVars>
      </dgm:prSet>
      <dgm:spPr/>
    </dgm:pt>
    <dgm:pt modelId="{643CCFA2-E93B-4AC2-8EB5-21D06F6151D7}" type="pres">
      <dgm:prSet presAssocID="{DD5E9BE6-9852-4A28-B3BE-801D76AF52A1}" presName="compNode" presStyleCnt="0"/>
      <dgm:spPr/>
    </dgm:pt>
    <dgm:pt modelId="{A5294CC3-6DA2-44AE-8221-09A8AAC6C38E}" type="pres">
      <dgm:prSet presAssocID="{DD5E9BE6-9852-4A28-B3BE-801D76AF52A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DFEE6048-44B3-440E-B076-9DF2E78A1FA0}" type="pres">
      <dgm:prSet presAssocID="{DD5E9BE6-9852-4A28-B3BE-801D76AF52A1}" presName="iconSpace" presStyleCnt="0"/>
      <dgm:spPr/>
    </dgm:pt>
    <dgm:pt modelId="{93F22A32-4741-4E1E-AB32-4334AB2E5B5E}" type="pres">
      <dgm:prSet presAssocID="{DD5E9BE6-9852-4A28-B3BE-801D76AF52A1}" presName="parTx" presStyleLbl="revTx" presStyleIdx="0" presStyleCnt="4">
        <dgm:presLayoutVars>
          <dgm:chMax val="0"/>
          <dgm:chPref val="0"/>
        </dgm:presLayoutVars>
      </dgm:prSet>
      <dgm:spPr/>
    </dgm:pt>
    <dgm:pt modelId="{8A8376F3-897B-4C18-8262-50EDA6CA7BE0}" type="pres">
      <dgm:prSet presAssocID="{DD5E9BE6-9852-4A28-B3BE-801D76AF52A1}" presName="txSpace" presStyleCnt="0"/>
      <dgm:spPr/>
    </dgm:pt>
    <dgm:pt modelId="{1DDA4E96-C0E8-4A1A-81B5-DC01CF3A101E}" type="pres">
      <dgm:prSet presAssocID="{DD5E9BE6-9852-4A28-B3BE-801D76AF52A1}" presName="desTx" presStyleLbl="revTx" presStyleIdx="1" presStyleCnt="4">
        <dgm:presLayoutVars/>
      </dgm:prSet>
      <dgm:spPr/>
    </dgm:pt>
    <dgm:pt modelId="{1734E849-96D8-4F0B-93C3-22FF508D2F4D}" type="pres">
      <dgm:prSet presAssocID="{FA57C7C2-B981-40C5-A8E7-60E3D3E7E25A}" presName="sibTrans" presStyleCnt="0"/>
      <dgm:spPr/>
    </dgm:pt>
    <dgm:pt modelId="{0E74BBAF-A34F-4C2F-A6B7-A22BF34AC605}" type="pres">
      <dgm:prSet presAssocID="{3F5A9FF0-887E-4014-8277-814AF35B0530}" presName="compNode" presStyleCnt="0"/>
      <dgm:spPr/>
    </dgm:pt>
    <dgm:pt modelId="{142F3A87-A5F3-447B-AA28-FF2086C65837}" type="pres">
      <dgm:prSet presAssocID="{3F5A9FF0-887E-4014-8277-814AF35B053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CE1C280F-FAFA-447F-A8F6-A3CB7D1F4914}" type="pres">
      <dgm:prSet presAssocID="{3F5A9FF0-887E-4014-8277-814AF35B0530}" presName="iconSpace" presStyleCnt="0"/>
      <dgm:spPr/>
    </dgm:pt>
    <dgm:pt modelId="{7DCAF528-7907-47A6-98B6-BA5BBD6DE64D}" type="pres">
      <dgm:prSet presAssocID="{3F5A9FF0-887E-4014-8277-814AF35B0530}" presName="parTx" presStyleLbl="revTx" presStyleIdx="2" presStyleCnt="4">
        <dgm:presLayoutVars>
          <dgm:chMax val="0"/>
          <dgm:chPref val="0"/>
        </dgm:presLayoutVars>
      </dgm:prSet>
      <dgm:spPr/>
    </dgm:pt>
    <dgm:pt modelId="{FB6BB6C5-C1CA-41D7-A99A-0F2E94DDD511}" type="pres">
      <dgm:prSet presAssocID="{3F5A9FF0-887E-4014-8277-814AF35B0530}" presName="txSpace" presStyleCnt="0"/>
      <dgm:spPr/>
    </dgm:pt>
    <dgm:pt modelId="{B1C1D323-EB7D-489D-9D33-FCB4268DBF00}" type="pres">
      <dgm:prSet presAssocID="{3F5A9FF0-887E-4014-8277-814AF35B0530}" presName="desTx" presStyleLbl="revTx" presStyleIdx="3" presStyleCnt="4">
        <dgm:presLayoutVars/>
      </dgm:prSet>
      <dgm:spPr/>
    </dgm:pt>
  </dgm:ptLst>
  <dgm:cxnLst>
    <dgm:cxn modelId="{8A2FF610-9ADE-4ABE-8D3D-078E134BF48B}" srcId="{3F5A9FF0-887E-4014-8277-814AF35B0530}" destId="{2EC4DA18-1A62-4F25-93D7-25D5B0EAA5CA}" srcOrd="0" destOrd="0" parTransId="{2EAE3BE2-8D7D-4A2A-B877-7F6BC380B9DF}" sibTransId="{795DE004-A195-40BB-905C-658E633D6030}"/>
    <dgm:cxn modelId="{22164E1C-0DE5-4FFB-AF31-BF05334C0299}" srcId="{6DE86C3B-0ED0-4267-92B5-089A607D1AF4}" destId="{DD5E9BE6-9852-4A28-B3BE-801D76AF52A1}" srcOrd="0" destOrd="0" parTransId="{B4C4B407-480D-4F15-8C68-E894E8808E01}" sibTransId="{FA57C7C2-B981-40C5-A8E7-60E3D3E7E25A}"/>
    <dgm:cxn modelId="{5DB91026-17B2-471B-B780-780DEE96F143}" type="presOf" srcId="{6DE86C3B-0ED0-4267-92B5-089A607D1AF4}" destId="{5343D721-0C0D-4FF3-A7C9-B60827072F07}" srcOrd="0" destOrd="0" presId="urn:microsoft.com/office/officeart/2018/2/layout/IconLabelDescriptionList"/>
    <dgm:cxn modelId="{DD0FC02E-7E38-40F9-B9D3-B818FE937998}" srcId="{3F5A9FF0-887E-4014-8277-814AF35B0530}" destId="{07B5105C-461B-42E6-AEE9-897E01F965F6}" srcOrd="1" destOrd="0" parTransId="{F627D036-F755-45F7-963F-6DA19EC01045}" sibTransId="{152234E0-F725-40CF-B105-A432F0968B0D}"/>
    <dgm:cxn modelId="{9B38125E-7884-47BB-85F6-E51E20D071F2}" type="presOf" srcId="{3F5A9FF0-887E-4014-8277-814AF35B0530}" destId="{7DCAF528-7907-47A6-98B6-BA5BBD6DE64D}" srcOrd="0" destOrd="0" presId="urn:microsoft.com/office/officeart/2018/2/layout/IconLabelDescriptionList"/>
    <dgm:cxn modelId="{A9402C76-82BD-4428-B5EA-480D313C4DE6}" type="presOf" srcId="{07B5105C-461B-42E6-AEE9-897E01F965F6}" destId="{B1C1D323-EB7D-489D-9D33-FCB4268DBF00}" srcOrd="0" destOrd="1" presId="urn:microsoft.com/office/officeart/2018/2/layout/IconLabelDescriptionList"/>
    <dgm:cxn modelId="{03C7CF80-EB05-4BF7-AF14-5B03E2DF7843}" type="presOf" srcId="{AA68E691-2A86-4FC8-95FF-1DAC778BAAFF}" destId="{B1C1D323-EB7D-489D-9D33-FCB4268DBF00}" srcOrd="0" destOrd="2" presId="urn:microsoft.com/office/officeart/2018/2/layout/IconLabelDescriptionList"/>
    <dgm:cxn modelId="{468312CA-5975-4FC1-A88B-1D4AE11E45F4}" type="presOf" srcId="{2EC4DA18-1A62-4F25-93D7-25D5B0EAA5CA}" destId="{B1C1D323-EB7D-489D-9D33-FCB4268DBF00}" srcOrd="0" destOrd="0" presId="urn:microsoft.com/office/officeart/2018/2/layout/IconLabelDescriptionList"/>
    <dgm:cxn modelId="{B29556E8-65FA-4215-B0BF-50564DE4E332}" type="presOf" srcId="{DD5E9BE6-9852-4A28-B3BE-801D76AF52A1}" destId="{93F22A32-4741-4E1E-AB32-4334AB2E5B5E}" srcOrd="0" destOrd="0" presId="urn:microsoft.com/office/officeart/2018/2/layout/IconLabelDescriptionList"/>
    <dgm:cxn modelId="{C6FAE3E9-061C-4B0E-9975-695FA90271ED}" srcId="{3F5A9FF0-887E-4014-8277-814AF35B0530}" destId="{AA68E691-2A86-4FC8-95FF-1DAC778BAAFF}" srcOrd="2" destOrd="0" parTransId="{15572850-19CA-4BE1-98A6-06DA23AA3520}" sibTransId="{3F9E4A62-1677-462B-83FB-B0E871A942A0}"/>
    <dgm:cxn modelId="{0C7376F3-2E55-4651-B79F-A0C9389E2EB1}" srcId="{6DE86C3B-0ED0-4267-92B5-089A607D1AF4}" destId="{3F5A9FF0-887E-4014-8277-814AF35B0530}" srcOrd="1" destOrd="0" parTransId="{09356028-DABE-4DC5-A529-2C0E4C3CD55F}" sibTransId="{6341089E-3010-43CD-8236-FDBB09BA47C0}"/>
    <dgm:cxn modelId="{D29B4DB9-4E92-42AF-9F46-DDEFFA32606B}" type="presParOf" srcId="{5343D721-0C0D-4FF3-A7C9-B60827072F07}" destId="{643CCFA2-E93B-4AC2-8EB5-21D06F6151D7}" srcOrd="0" destOrd="0" presId="urn:microsoft.com/office/officeart/2018/2/layout/IconLabelDescriptionList"/>
    <dgm:cxn modelId="{840C306B-DF30-4314-8894-4D60DCDD6CE3}" type="presParOf" srcId="{643CCFA2-E93B-4AC2-8EB5-21D06F6151D7}" destId="{A5294CC3-6DA2-44AE-8221-09A8AAC6C38E}" srcOrd="0" destOrd="0" presId="urn:microsoft.com/office/officeart/2018/2/layout/IconLabelDescriptionList"/>
    <dgm:cxn modelId="{DAFED898-31A2-4829-88C8-D2B07BE3DF94}" type="presParOf" srcId="{643CCFA2-E93B-4AC2-8EB5-21D06F6151D7}" destId="{DFEE6048-44B3-440E-B076-9DF2E78A1FA0}" srcOrd="1" destOrd="0" presId="urn:microsoft.com/office/officeart/2018/2/layout/IconLabelDescriptionList"/>
    <dgm:cxn modelId="{DF874531-69DC-47E7-906C-54BDCC03710A}" type="presParOf" srcId="{643CCFA2-E93B-4AC2-8EB5-21D06F6151D7}" destId="{93F22A32-4741-4E1E-AB32-4334AB2E5B5E}" srcOrd="2" destOrd="0" presId="urn:microsoft.com/office/officeart/2018/2/layout/IconLabelDescriptionList"/>
    <dgm:cxn modelId="{39219909-9C59-4618-8FFE-8E918996C9AC}" type="presParOf" srcId="{643CCFA2-E93B-4AC2-8EB5-21D06F6151D7}" destId="{8A8376F3-897B-4C18-8262-50EDA6CA7BE0}" srcOrd="3" destOrd="0" presId="urn:microsoft.com/office/officeart/2018/2/layout/IconLabelDescriptionList"/>
    <dgm:cxn modelId="{2237E8FB-0766-4C4F-9941-4B97D23ADBFB}" type="presParOf" srcId="{643CCFA2-E93B-4AC2-8EB5-21D06F6151D7}" destId="{1DDA4E96-C0E8-4A1A-81B5-DC01CF3A101E}" srcOrd="4" destOrd="0" presId="urn:microsoft.com/office/officeart/2018/2/layout/IconLabelDescriptionList"/>
    <dgm:cxn modelId="{65D48D76-AE6A-46FA-A655-3C3F15339BE4}" type="presParOf" srcId="{5343D721-0C0D-4FF3-A7C9-B60827072F07}" destId="{1734E849-96D8-4F0B-93C3-22FF508D2F4D}" srcOrd="1" destOrd="0" presId="urn:microsoft.com/office/officeart/2018/2/layout/IconLabelDescriptionList"/>
    <dgm:cxn modelId="{6CC32A24-B0A7-46BC-826B-956F1BA21094}" type="presParOf" srcId="{5343D721-0C0D-4FF3-A7C9-B60827072F07}" destId="{0E74BBAF-A34F-4C2F-A6B7-A22BF34AC605}" srcOrd="2" destOrd="0" presId="urn:microsoft.com/office/officeart/2018/2/layout/IconLabelDescriptionList"/>
    <dgm:cxn modelId="{54E307C6-431F-41A0-A929-C5967A1299DE}" type="presParOf" srcId="{0E74BBAF-A34F-4C2F-A6B7-A22BF34AC605}" destId="{142F3A87-A5F3-447B-AA28-FF2086C65837}" srcOrd="0" destOrd="0" presId="urn:microsoft.com/office/officeart/2018/2/layout/IconLabelDescriptionList"/>
    <dgm:cxn modelId="{E646B4F5-6698-45DE-A575-4179AA8DADA3}" type="presParOf" srcId="{0E74BBAF-A34F-4C2F-A6B7-A22BF34AC605}" destId="{CE1C280F-FAFA-447F-A8F6-A3CB7D1F4914}" srcOrd="1" destOrd="0" presId="urn:microsoft.com/office/officeart/2018/2/layout/IconLabelDescriptionList"/>
    <dgm:cxn modelId="{7A30E54A-4A34-4DB6-BC5E-6CD3C16B00E7}" type="presParOf" srcId="{0E74BBAF-A34F-4C2F-A6B7-A22BF34AC605}" destId="{7DCAF528-7907-47A6-98B6-BA5BBD6DE64D}" srcOrd="2" destOrd="0" presId="urn:microsoft.com/office/officeart/2018/2/layout/IconLabelDescriptionList"/>
    <dgm:cxn modelId="{CC47BDEC-6C2D-4E67-849F-5E283C7C45D6}" type="presParOf" srcId="{0E74BBAF-A34F-4C2F-A6B7-A22BF34AC605}" destId="{FB6BB6C5-C1CA-41D7-A99A-0F2E94DDD511}" srcOrd="3" destOrd="0" presId="urn:microsoft.com/office/officeart/2018/2/layout/IconLabelDescriptionList"/>
    <dgm:cxn modelId="{59A2CC7F-6F89-4813-9930-A1173FCA99BD}" type="presParOf" srcId="{0E74BBAF-A34F-4C2F-A6B7-A22BF34AC605}" destId="{B1C1D323-EB7D-489D-9D33-FCB4268DBF0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94CC3-6DA2-44AE-8221-09A8AAC6C38E}">
      <dsp:nvSpPr>
        <dsp:cNvPr id="0" name=""/>
        <dsp:cNvSpPr/>
      </dsp:nvSpPr>
      <dsp:spPr>
        <a:xfrm>
          <a:off x="415058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22A32-4741-4E1E-AB32-4334AB2E5B5E}">
      <dsp:nvSpPr>
        <dsp:cNvPr id="0" name=""/>
        <dsp:cNvSpPr/>
      </dsp:nvSpPr>
      <dsp:spPr>
        <a:xfrm>
          <a:off x="415058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 sz="1400" kern="1200"/>
        </a:p>
      </dsp:txBody>
      <dsp:txXfrm>
        <a:off x="415058" y="1625203"/>
        <a:ext cx="4311566" cy="664017"/>
      </dsp:txXfrm>
    </dsp:sp>
    <dsp:sp modelId="{1DDA4E96-C0E8-4A1A-81B5-DC01CF3A101E}">
      <dsp:nvSpPr>
        <dsp:cNvPr id="0" name=""/>
        <dsp:cNvSpPr/>
      </dsp:nvSpPr>
      <dsp:spPr>
        <a:xfrm>
          <a:off x="415058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F3A87-A5F3-447B-AA28-FF2086C65837}">
      <dsp:nvSpPr>
        <dsp:cNvPr id="0" name=""/>
        <dsp:cNvSpPr/>
      </dsp:nvSpPr>
      <dsp:spPr>
        <a:xfrm>
          <a:off x="5481149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AF528-7907-47A6-98B6-BA5BBD6DE64D}">
      <dsp:nvSpPr>
        <dsp:cNvPr id="0" name=""/>
        <dsp:cNvSpPr/>
      </dsp:nvSpPr>
      <dsp:spPr>
        <a:xfrm>
          <a:off x="5481149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Usefulness: </a:t>
          </a:r>
        </a:p>
      </dsp:txBody>
      <dsp:txXfrm>
        <a:off x="5481149" y="1625203"/>
        <a:ext cx="4311566" cy="664017"/>
      </dsp:txXfrm>
    </dsp:sp>
    <dsp:sp modelId="{B1C1D323-EB7D-489D-9D33-FCB4268DBF00}">
      <dsp:nvSpPr>
        <dsp:cNvPr id="0" name=""/>
        <dsp:cNvSpPr/>
      </dsp:nvSpPr>
      <dsp:spPr>
        <a:xfrm>
          <a:off x="5481149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Glean the most current information and data about a company’s revenue, strategic direction, etc., directly from company leadership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See how  the company is proactive/ reactive positioning themselves “optics”/ “spin”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Discover what issues analyst are probing via their questions to determine what those in industry think are key to understanding the performance of the company</a:t>
          </a:r>
        </a:p>
      </dsp:txBody>
      <dsp:txXfrm>
        <a:off x="5481149" y="2339823"/>
        <a:ext cx="4311566" cy="468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715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sci.com/our-clients/corporates/second-party-opinions?creative=607814185145&amp;keyword=msci%20esg&amp;matchtype=p&amp;network=g&amp;device=c&amp;gclid=Cj0KCQjwguGYBhDRARIsAHgRm48I1rAPL7B3zlmsdNejPTNyA_ERV3_zDIFMCyR4YK3qNRNqgd9J2y4aAlxOEALw_wcB&amp;gclsrc=aw.ds" TargetMode="External"/><Relationship Id="rId2" Type="http://schemas.openxmlformats.org/officeDocument/2006/relationships/hyperlink" Target="https://www.bloomberg.com/professional/product/indices/bloomberg-esg-and-climate-indices/?utm_medium=Adwords_SEM&amp;utm_source=pdsrch&amp;utm_content=AMER_Indices_ESGclimate_2022&amp;utm_campaign=587227&amp;tactic=587227&amp;gclid=Cj0KCQjwguGYBhDRARIsAHgRm493gL3mpXCmV4-_4Sm_sz2ZARuQ1eiTx4xIincixNQtSbmz_CkOPkEaAlcNEALw_wcB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lkennett/Earnings_Call_NLP_Analysi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uides.nyu.edu/finance/earnings-call-transcripts" TargetMode="External"/><Relationship Id="rId7" Type="http://schemas.openxmlformats.org/officeDocument/2006/relationships/diagramColors" Target="../diagrams/colors1.xml"/><Relationship Id="rId2" Type="http://schemas.openxmlformats.org/officeDocument/2006/relationships/hyperlink" Target="https://site.financialmodelingprep.com/how-to/how-to-use-natural-language-processing-to-analyze-earning-call-transcripts-with-python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tanford.edu/class/msande448/2017/Midterm/gr1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smartech.gatech.edu/handle/1853/66271" TargetMode="External"/><Relationship Id="rId4" Type="http://schemas.openxmlformats.org/officeDocument/2006/relationships/hyperlink" Target="https://arxiv.org/abs/1906.0286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dable.com/readability/flesch-reading-ease-flesch-kincaid-grade-level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gunning-fog-index.com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oahava.com/analytics/calculate-readability-scores-for-content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9094" y="2951855"/>
            <a:ext cx="9007094" cy="2467391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Financial Modeling: </a:t>
            </a:r>
            <a:r>
              <a:rPr lang="en-US" sz="40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Earnings Call and Natural Language Processing Analysis</a:t>
            </a: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endParaRPr lang="en-US" sz="2800" b="1" i="0" dirty="0">
              <a:solidFill>
                <a:srgbClr val="24292F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0749" y="4498357"/>
            <a:ext cx="3195438" cy="145275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Presented by Bat Baasan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7B0B8-202E-292D-2D81-74FE52F94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Climate </a:t>
            </a:r>
            <a:r>
              <a:rPr lang="en-US"/>
              <a:t>and ESG vs. </a:t>
            </a:r>
            <a:r>
              <a:rPr lang="en-US" dirty="0"/>
              <a:t>Investment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C74CC-93B7-C917-A909-D790CFE5B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Bloomberg ESG and Climate Indices (</a:t>
            </a:r>
            <a:r>
              <a:rPr lang="en-US" dirty="0">
                <a:hlinkClick r:id="rId2"/>
              </a:rPr>
              <a:t>link</a:t>
            </a:r>
            <a:r>
              <a:rPr lang="en-US" dirty="0"/>
              <a:t>)</a:t>
            </a:r>
          </a:p>
          <a:p>
            <a:r>
              <a:rPr lang="en-US" dirty="0"/>
              <a:t>Green Bond Loans and Social Bond Loan (</a:t>
            </a:r>
            <a:r>
              <a:rPr lang="en-US" dirty="0">
                <a:hlinkClick r:id="rId3"/>
              </a:rPr>
              <a:t>link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00054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C4A2990-8E0F-F342-D42D-B83437FC0884}"/>
              </a:ext>
            </a:extLst>
          </p:cNvPr>
          <p:cNvSpPr/>
          <p:nvPr/>
        </p:nvSpPr>
        <p:spPr>
          <a:xfrm>
            <a:off x="4512620" y="2967335"/>
            <a:ext cx="316676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Q&amp;A?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48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9EC0-0CEF-83D5-0100-217846ED2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30735-53D6-5E60-5993-CDEAED891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use Natural Language Processing to analyze earning call transcripts and consequent ticker quarter growth to predict performance as compared to respective index.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27AAE5-8B0D-3A69-75B1-0CFBF0D8B9D9}"/>
              </a:ext>
            </a:extLst>
          </p:cNvPr>
          <p:cNvSpPr txBox="1"/>
          <p:nvPr/>
        </p:nvSpPr>
        <p:spPr>
          <a:xfrm>
            <a:off x="8530814" y="6336254"/>
            <a:ext cx="339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Daniell</a:t>
            </a:r>
            <a:r>
              <a:rPr lang="en-US" dirty="0"/>
              <a:t> Kenneth (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1828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6441-BD60-0E9C-4CA7-7478B89E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301361"/>
            <a:ext cx="9612971" cy="641740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What is Earnings call Transcript?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51AE-0603-20C8-3F04-ACC9CECC7366}"/>
              </a:ext>
            </a:extLst>
          </p:cNvPr>
          <p:cNvSpPr txBox="1"/>
          <p:nvPr/>
        </p:nvSpPr>
        <p:spPr>
          <a:xfrm>
            <a:off x="5118100" y="5867400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FPM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NYU guides</a:t>
            </a:r>
            <a:endParaRPr lang="en-US" dirty="0"/>
          </a:p>
        </p:txBody>
      </p:sp>
      <p:graphicFrame>
        <p:nvGraphicFramePr>
          <p:cNvPr id="6" name="Text Placeholder 2">
            <a:extLst>
              <a:ext uri="{FF2B5EF4-FFF2-40B4-BE49-F238E27FC236}">
                <a16:creationId xmlns:a16="http://schemas.microsoft.com/office/drawing/2014/main" id="{6E72E0E0-D402-ED9D-4579-8292B1B99057}"/>
              </a:ext>
            </a:extLst>
          </p:cNvPr>
          <p:cNvGraphicFramePr/>
          <p:nvPr/>
        </p:nvGraphicFramePr>
        <p:xfrm>
          <a:off x="765025" y="2273300"/>
          <a:ext cx="10207775" cy="3086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3725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DD8-7482-6975-311D-891D8FF52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/>
              <a:t>Similar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DA97F-B359-4D4F-937A-6371308E97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prediction: Using Earnings Call Transcript to Predict Stock Performance (</a:t>
            </a:r>
            <a:r>
              <a:rPr lang="en-US" sz="1600" dirty="0">
                <a:hlinkClick r:id="rId3"/>
              </a:rPr>
              <a:t>Stanford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Decision-Making; Modeling Financial Analysts decision making via the pragmatic and semantics of earnings call (</a:t>
            </a:r>
            <a:r>
              <a:rPr lang="en-US" sz="1600" dirty="0">
                <a:hlinkClick r:id="rId4"/>
              </a:rPr>
              <a:t>Cornell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market volatility: Volatility Prediction using Earnings Call Transcripts and Rationale behind the Model Prediction (</a:t>
            </a:r>
            <a:r>
              <a:rPr lang="en-US" sz="1600" dirty="0">
                <a:hlinkClick r:id="rId5"/>
              </a:rPr>
              <a:t>Georgia Tech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643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0367-8B79-ADE8-A25D-98356673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Language Metrics and its math Expression: 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CB5DEDF-5A9A-BD79-6B6C-F0EF8DA69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600" y="3695140"/>
            <a:ext cx="5386647" cy="822960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95E124-42AE-EB3A-7612-5B910B0E4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600" y="2323906"/>
            <a:ext cx="4884821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807C9A-72A5-1913-F188-8B0CB214F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4974934"/>
            <a:ext cx="6691023" cy="8229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48AE25-AEBB-1D6D-AF64-DAA6E8AD2EF3}"/>
              </a:ext>
            </a:extLst>
          </p:cNvPr>
          <p:cNvSpPr txBox="1"/>
          <p:nvPr/>
        </p:nvSpPr>
        <p:spPr>
          <a:xfrm>
            <a:off x="1543524" y="518250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SMOG: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1B6894-C1A3-3226-1B27-D8854007765A}"/>
              </a:ext>
            </a:extLst>
          </p:cNvPr>
          <p:cNvSpPr txBox="1"/>
          <p:nvPr/>
        </p:nvSpPr>
        <p:spPr>
          <a:xfrm>
            <a:off x="1524000" y="2627114"/>
            <a:ext cx="20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Gunning Fog Index: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795D5-A7CD-4D51-DA6B-5BB8CC38D0E1}"/>
              </a:ext>
            </a:extLst>
          </p:cNvPr>
          <p:cNvSpPr txBox="1"/>
          <p:nvPr/>
        </p:nvSpPr>
        <p:spPr>
          <a:xfrm>
            <a:off x="1371600" y="3921954"/>
            <a:ext cx="2923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Felsch- Kincaid Grade Level:</a:t>
            </a:r>
          </a:p>
        </p:txBody>
      </p:sp>
    </p:spTree>
    <p:extLst>
      <p:ext uri="{BB962C8B-B14F-4D97-AF65-F5344CB8AC3E}">
        <p14:creationId xmlns:p14="http://schemas.microsoft.com/office/powerpoint/2010/main" val="3379903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858608"/>
            <a:ext cx="6900380" cy="5140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E76F74-CC97-C29F-7BCA-232230532380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Readable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3726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1469112" y="645106"/>
            <a:ext cx="5625963" cy="52477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D7920C-6591-488F-61B7-D99A8484B41E}"/>
              </a:ext>
            </a:extLst>
          </p:cNvPr>
          <p:cNvSpPr txBox="1"/>
          <p:nvPr/>
        </p:nvSpPr>
        <p:spPr>
          <a:xfrm>
            <a:off x="7860667" y="2286000"/>
            <a:ext cx="3656419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>
                <a:solidFill>
                  <a:schemeClr val="tx2"/>
                </a:solidFill>
              </a:rPr>
              <a:t>Source: </a:t>
            </a:r>
            <a:r>
              <a:rPr lang="en-US">
                <a:solidFill>
                  <a:schemeClr val="tx2"/>
                </a:solidFill>
                <a:hlinkClick r:id="rId3"/>
              </a:rPr>
              <a:t>Gunning Fog</a:t>
            </a:r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568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634275" y="2057548"/>
            <a:ext cx="7361208" cy="2926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DB9B0A-46CF-AF07-2496-22DBE76F3547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Simo Ahava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29174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49917-3EA9-160B-4C3F-BEAE48D6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21A2-348E-A3D8-AD6A-C9FDBECA7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Financial model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86FF0C-12F5-A105-2600-5A77AE94B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ESG model 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4580BB5-5EB8-401C-6CE1-79E7FDC367B5}"/>
              </a:ext>
            </a:extLst>
          </p:cNvPr>
          <p:cNvSpPr/>
          <p:nvPr/>
        </p:nvSpPr>
        <p:spPr>
          <a:xfrm>
            <a:off x="4142416" y="2680144"/>
            <a:ext cx="2285571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60CCF-6E26-5710-5BEF-48DA7739DAA1}"/>
              </a:ext>
            </a:extLst>
          </p:cNvPr>
          <p:cNvSpPr txBox="1"/>
          <p:nvPr/>
        </p:nvSpPr>
        <p:spPr>
          <a:xfrm>
            <a:off x="2393396" y="3743517"/>
            <a:ext cx="81774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 The financial industry plays an essential part in driving progress on the most pressing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environmental, social, and governance (ESG) challenges of our time.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J.P. Morgan is committed to building a more sustainable and inclusive economy,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from accelerating the transition to a lower-carbon world to bridging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development gaps in emerging countries, to advising on board diversity strategies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and much more. In 2021, the firm set a target to finance and facilitate more than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$2.5 trillion over 10 years, putting these objectives into practice by addressing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climate change and directly contributing to sustainable development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91104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tf34357615_win32</Template>
  <TotalTime>5883</TotalTime>
  <Words>392</Words>
  <Application>Microsoft Office PowerPoint</Application>
  <PresentationFormat>Widescreen</PresentationFormat>
  <Paragraphs>41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Amplitude-Light</vt:lpstr>
      <vt:lpstr>-apple-system</vt:lpstr>
      <vt:lpstr>Arial</vt:lpstr>
      <vt:lpstr>Calibri</vt:lpstr>
      <vt:lpstr>Franklin Gothic Book</vt:lpstr>
      <vt:lpstr>Crop</vt:lpstr>
      <vt:lpstr>Financial Modeling: Earnings Call and Natural Language Processing Analysis   </vt:lpstr>
      <vt:lpstr>Goal</vt:lpstr>
      <vt:lpstr>What is Earnings call Transcript?</vt:lpstr>
      <vt:lpstr>Similar analysis</vt:lpstr>
      <vt:lpstr>Language Metrics and its math Expression:  </vt:lpstr>
      <vt:lpstr>PowerPoint Presentation</vt:lpstr>
      <vt:lpstr>PowerPoint Presentation</vt:lpstr>
      <vt:lpstr>PowerPoint Presentation</vt:lpstr>
      <vt:lpstr>Next …</vt:lpstr>
      <vt:lpstr>Climate and ESG vs. Investment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Earnings Call Natural Language Processing Analysis</dc:title>
  <dc:creator>Bat Baasan</dc:creator>
  <cp:lastModifiedBy>Bat Baasan</cp:lastModifiedBy>
  <cp:revision>9</cp:revision>
  <dcterms:created xsi:type="dcterms:W3CDTF">2022-08-26T20:58:14Z</dcterms:created>
  <dcterms:modified xsi:type="dcterms:W3CDTF">2022-09-08T00:44:12Z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